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5" r:id="rId3"/>
    <p:sldId id="273" r:id="rId4"/>
    <p:sldId id="274" r:id="rId5"/>
    <p:sldId id="285" r:id="rId6"/>
    <p:sldId id="291" r:id="rId7"/>
    <p:sldId id="292" r:id="rId8"/>
    <p:sldId id="293" r:id="rId9"/>
    <p:sldId id="290" r:id="rId10"/>
    <p:sldId id="296" r:id="rId11"/>
    <p:sldId id="297" r:id="rId12"/>
    <p:sldId id="298" r:id="rId13"/>
    <p:sldId id="299" r:id="rId14"/>
    <p:sldId id="295" r:id="rId15"/>
    <p:sldId id="286" r:id="rId16"/>
    <p:sldId id="276" r:id="rId17"/>
    <p:sldId id="278" r:id="rId18"/>
    <p:sldId id="279" r:id="rId19"/>
    <p:sldId id="280" r:id="rId20"/>
    <p:sldId id="282" r:id="rId21"/>
    <p:sldId id="281" r:id="rId22"/>
    <p:sldId id="277" r:id="rId23"/>
    <p:sldId id="28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A79"/>
    <a:srgbClr val="3F4E4D"/>
    <a:srgbClr val="DE0000"/>
    <a:srgbClr val="F47056"/>
    <a:srgbClr val="F5B88F"/>
    <a:srgbClr val="F8CCAE"/>
    <a:srgbClr val="EF8B47"/>
    <a:srgbClr val="D9D9D9"/>
    <a:srgbClr val="FF0000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7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3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6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6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5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2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1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3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035F5-181F-41E4-B05A-8A2DA33D34F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28CAB-DE7F-40D4-82FE-E16CE05C1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2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8"/>
            <a:ext cx="12192000" cy="6867427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Dijkstra Algorithm</a:t>
            </a:r>
            <a:endParaRPr lang="en-US" sz="5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7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Algorithm Steps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"/>
          <a:stretch/>
        </p:blipFill>
        <p:spPr>
          <a:xfrm>
            <a:off x="397636" y="2584198"/>
            <a:ext cx="5452831" cy="2934374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68" y="2584197"/>
            <a:ext cx="5071531" cy="29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Algorithm Steps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424438" y="2584198"/>
            <a:ext cx="5756229" cy="299533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3990" b="4921"/>
          <a:stretch/>
        </p:blipFill>
        <p:spPr>
          <a:xfrm>
            <a:off x="6587067" y="2584198"/>
            <a:ext cx="5434638" cy="29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1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Algorithm Steps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9" y="2584198"/>
            <a:ext cx="5694154" cy="307153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-264" r="7601" b="4383"/>
          <a:stretch/>
        </p:blipFill>
        <p:spPr>
          <a:xfrm>
            <a:off x="6096001" y="2584198"/>
            <a:ext cx="5918201" cy="30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4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Algorithm Steps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2" y="2584199"/>
            <a:ext cx="5638390" cy="308000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13006" b="5691"/>
          <a:stretch/>
        </p:blipFill>
        <p:spPr>
          <a:xfrm>
            <a:off x="6265333" y="2584199"/>
            <a:ext cx="5372361" cy="30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Algorithm Steps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7666" y="2136889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400" b="1" dirty="0"/>
              <a:t>Initialization</a:t>
            </a:r>
            <a:r>
              <a:rPr lang="en-US" sz="2400" dirty="0"/>
              <a:t>:</a:t>
            </a:r>
          </a:p>
          <a:p>
            <a:r>
              <a:rPr lang="en-US" sz="2400" dirty="0"/>
              <a:t>Set the distance of the </a:t>
            </a:r>
            <a:r>
              <a:rPr lang="en-US" sz="2400" b="1" dirty="0"/>
              <a:t>source node</a:t>
            </a:r>
            <a:r>
              <a:rPr lang="en-US" sz="2400" dirty="0"/>
              <a:t> to 0.</a:t>
            </a:r>
          </a:p>
          <a:p>
            <a:r>
              <a:rPr lang="en-US" sz="2400" dirty="0"/>
              <a:t>Set the distance to all other nodes as </a:t>
            </a:r>
            <a:r>
              <a:rPr lang="en-US" sz="2400" b="1" dirty="0"/>
              <a:t>infinity</a:t>
            </a:r>
            <a:r>
              <a:rPr lang="en-US" sz="2400" dirty="0"/>
              <a:t>.</a:t>
            </a:r>
          </a:p>
          <a:p>
            <a:r>
              <a:rPr lang="en-US" sz="2400" dirty="0"/>
              <a:t>Use a </a:t>
            </a:r>
            <a:r>
              <a:rPr lang="en-US" sz="2400" b="1" dirty="0"/>
              <a:t>priority queue</a:t>
            </a:r>
            <a:r>
              <a:rPr lang="en-US" sz="2400" dirty="0"/>
              <a:t> or </a:t>
            </a:r>
            <a:r>
              <a:rPr lang="en-US" sz="2400" b="1" dirty="0"/>
              <a:t>min-heap</a:t>
            </a:r>
            <a:r>
              <a:rPr lang="en-US" sz="2400" dirty="0"/>
              <a:t> to select the next closest node.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pPr>
              <a:buFont typeface="+mj-lt"/>
              <a:buAutoNum type="arabicPeriod" startAt="2"/>
            </a:pPr>
            <a:r>
              <a:rPr lang="en-US" sz="2400" b="1" dirty="0"/>
              <a:t>Visit Unvisited Nodes</a:t>
            </a:r>
            <a:r>
              <a:rPr lang="en-US" sz="2400" dirty="0"/>
              <a:t>:</a:t>
            </a:r>
          </a:p>
          <a:p>
            <a:r>
              <a:rPr lang="en-US" sz="2400" dirty="0"/>
              <a:t>Pick the node with the smallest tentative distance.</a:t>
            </a:r>
          </a:p>
          <a:p>
            <a:r>
              <a:rPr lang="en-US" sz="2400" dirty="0"/>
              <a:t>Update the distances of its neighbors.</a:t>
            </a:r>
          </a:p>
          <a:p>
            <a:r>
              <a:rPr lang="en-US" sz="2400" dirty="0"/>
              <a:t>If the new distance is smaller, update it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254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Algorithm Steps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199" y="2373955"/>
            <a:ext cx="7806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 startAt="3"/>
            </a:pPr>
            <a:r>
              <a:rPr lang="en-US" sz="2400" b="1" dirty="0"/>
              <a:t>Mark Node as Visited</a:t>
            </a:r>
            <a:r>
              <a:rPr lang="en-US" sz="2400" dirty="0"/>
              <a:t>:</a:t>
            </a:r>
          </a:p>
          <a:p>
            <a:r>
              <a:rPr lang="en-US" sz="2400" dirty="0"/>
              <a:t>Once a node's shortest distance is known, mark it as "visited" (don't update it again).</a:t>
            </a:r>
          </a:p>
          <a:p>
            <a:endParaRPr lang="en-US" sz="2400" dirty="0" smtClean="0"/>
          </a:p>
          <a:p>
            <a:endParaRPr lang="en-US" sz="2400" dirty="0"/>
          </a:p>
          <a:p>
            <a:pPr>
              <a:buFont typeface="+mj-lt"/>
              <a:buAutoNum type="arabicPeriod" startAt="4"/>
            </a:pPr>
            <a:r>
              <a:rPr lang="en-US" sz="2400" b="1" dirty="0"/>
              <a:t>Repeat</a:t>
            </a:r>
            <a:r>
              <a:rPr lang="en-US" sz="2400" dirty="0"/>
              <a:t> until all nodes are visited or shortest paths are found.</a:t>
            </a:r>
          </a:p>
        </p:txBody>
      </p:sp>
    </p:spTree>
    <p:extLst>
      <p:ext uri="{BB962C8B-B14F-4D97-AF65-F5344CB8AC3E}">
        <p14:creationId xmlns:p14="http://schemas.microsoft.com/office/powerpoint/2010/main" val="14527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Limitations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86467" y="2489260"/>
            <a:ext cx="7907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Doesn’t </a:t>
            </a:r>
            <a:r>
              <a:rPr lang="en-US" sz="2400" dirty="0"/>
              <a:t>work with negative weight </a:t>
            </a:r>
            <a:r>
              <a:rPr lang="en-US" sz="2400" dirty="0" smtClean="0"/>
              <a:t>edges.</a:t>
            </a:r>
          </a:p>
          <a:p>
            <a:endParaRPr lang="en-US" sz="2400" dirty="0"/>
          </a:p>
          <a:p>
            <a:r>
              <a:rPr lang="en-US" sz="2400" dirty="0" smtClean="0"/>
              <a:t>Becomes </a:t>
            </a:r>
            <a:r>
              <a:rPr lang="en-US" sz="2400" dirty="0"/>
              <a:t>less efficient with very large </a:t>
            </a:r>
            <a:r>
              <a:rPr lang="en-US" sz="2400" dirty="0" smtClean="0"/>
              <a:t>graphs.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Needs </a:t>
            </a:r>
            <a:r>
              <a:rPr lang="en-US" sz="2400" dirty="0"/>
              <a:t>to recalculate from scratch if the graph </a:t>
            </a:r>
            <a:r>
              <a:rPr lang="en-US" sz="2400" dirty="0" smtClean="0"/>
              <a:t>changes.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Not </a:t>
            </a:r>
            <a:r>
              <a:rPr lang="en-US" sz="2400" dirty="0"/>
              <a:t>suitable for dynamic or real-time changing </a:t>
            </a:r>
            <a:r>
              <a:rPr lang="en-US" sz="2400" dirty="0" smtClean="0"/>
              <a:t>networks.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260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Activity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93"/>
          <a:stretch/>
        </p:blipFill>
        <p:spPr>
          <a:xfrm>
            <a:off x="3495066" y="2319867"/>
            <a:ext cx="5201870" cy="35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1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Simulation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04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1" y="1023922"/>
            <a:ext cx="1036319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Comparison with Other Algorithms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015126"/>
            <a:ext cx="7907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Dijkstra vs Bellman-Ford</a:t>
            </a:r>
            <a:endParaRPr lang="en-US" sz="3000" b="1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722461"/>
              </p:ext>
            </p:extLst>
          </p:nvPr>
        </p:nvGraphicFramePr>
        <p:xfrm>
          <a:off x="931333" y="2863374"/>
          <a:ext cx="10515600" cy="2834640"/>
        </p:xfrm>
        <a:graphic>
          <a:graphicData uri="http://schemas.openxmlformats.org/drawingml/2006/table">
            <a:tbl>
              <a:tblPr/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Dijkstra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Bellman-Ford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/>
                        <a:t>Negative Weights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</a:t>
                      </a:r>
                      <a:r>
                        <a:rPr lang="en-US" dirty="0"/>
                        <a:t>allowed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Allowed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/>
                        <a:t>Time Complexity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O</a:t>
                      </a:r>
                      <a:r>
                        <a:rPr lang="pt-BR" dirty="0"/>
                        <a:t>((V + E) log V</a:t>
                      </a:r>
                      <a:r>
                        <a:rPr lang="pt-BR" dirty="0" smtClean="0"/>
                        <a:t>) (Faster)</a:t>
                      </a:r>
                      <a:endParaRPr lang="pt-BR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O(V * E</a:t>
                      </a:r>
                      <a:r>
                        <a:rPr lang="en-US" dirty="0" smtClean="0"/>
                        <a:t>) (Slower)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/>
                        <a:t>Edge Relaxation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 (priority queue)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Repeats edge relaxation V-1 times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/>
                        <a:t>Efficiency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Faster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Slower, but more flexible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/>
                        <a:t>Detects Negative Cycles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/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Road maps, networks (non-negative)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Currency exchange, graphs with losses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2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D77138-56E6-43AA-96EE-FF2EE1987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968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E5F4DF-E8DC-4229-AE1A-FFD032ACC42A}"/>
              </a:ext>
            </a:extLst>
          </p:cNvPr>
          <p:cNvSpPr txBox="1"/>
          <p:nvPr/>
        </p:nvSpPr>
        <p:spPr>
          <a:xfrm>
            <a:off x="1206630" y="744716"/>
            <a:ext cx="31579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Ink Free" panose="03080402000500000000" pitchFamily="66" charset="0"/>
              </a:rPr>
              <a:t>OUTLINE</a:t>
            </a:r>
            <a:endParaRPr lang="aa-ET" sz="5000" b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2FFA94-4C80-44A6-8EDB-ACB9C4C59DEC}"/>
              </a:ext>
            </a:extLst>
          </p:cNvPr>
          <p:cNvSpPr txBox="1"/>
          <p:nvPr/>
        </p:nvSpPr>
        <p:spPr>
          <a:xfrm>
            <a:off x="1751465" y="2088739"/>
            <a:ext cx="5851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00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abriola" panose="04040605051002020D02" pitchFamily="82" charset="0"/>
              </a:rPr>
              <a:t>Introduction Dijkstra </a:t>
            </a:r>
            <a:r>
              <a:rPr lang="en-US" sz="3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Algorithm</a:t>
            </a:r>
          </a:p>
          <a:p>
            <a:pPr marL="5400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abriola" panose="04040605051002020D02" pitchFamily="82" charset="0"/>
              </a:rPr>
              <a:t>Key </a:t>
            </a:r>
            <a:r>
              <a:rPr lang="en-US" sz="3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Concepts</a:t>
            </a:r>
            <a:endParaRPr lang="en-US" sz="3000" dirty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5400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abriola" panose="04040605051002020D02" pitchFamily="82" charset="0"/>
              </a:rPr>
              <a:t>Algorithm </a:t>
            </a:r>
            <a:r>
              <a:rPr lang="en-US" sz="3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Steps</a:t>
            </a:r>
          </a:p>
          <a:p>
            <a:pPr marL="5400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abriola" panose="04040605051002020D02" pitchFamily="82" charset="0"/>
              </a:rPr>
              <a:t>Limitations</a:t>
            </a:r>
          </a:p>
          <a:p>
            <a:pPr marL="5400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abriola" panose="04040605051002020D02" pitchFamily="82" charset="0"/>
              </a:rPr>
              <a:t>Time &amp; Space </a:t>
            </a:r>
            <a:r>
              <a:rPr lang="en-US" sz="3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Complexity</a:t>
            </a:r>
          </a:p>
          <a:p>
            <a:pPr marL="5400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Activity</a:t>
            </a:r>
          </a:p>
          <a:p>
            <a:pPr marL="5400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abriola" panose="04040605051002020D02" pitchFamily="82" charset="0"/>
              </a:rPr>
              <a:t>Comparison with Other Algorithms</a:t>
            </a:r>
            <a:endParaRPr lang="en-US" sz="3000" dirty="0" smtClean="0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pPr marL="5400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Applications</a:t>
            </a:r>
            <a:endParaRPr lang="en-US" sz="30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7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Comparison with Other Algorithms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015126"/>
            <a:ext cx="7907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Dijkstra vs A* (A-Star) Algorithm</a:t>
            </a:r>
            <a:endParaRPr lang="en-US" sz="3000" b="1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001945"/>
              </p:ext>
            </p:extLst>
          </p:nvPr>
        </p:nvGraphicFramePr>
        <p:xfrm>
          <a:off x="931333" y="2863374"/>
          <a:ext cx="10515600" cy="2834640"/>
        </p:xfrm>
        <a:graphic>
          <a:graphicData uri="http://schemas.openxmlformats.org/drawingml/2006/table">
            <a:tbl>
              <a:tblPr/>
              <a:tblGrid>
                <a:gridCol w="3505200"/>
                <a:gridCol w="3505200"/>
                <a:gridCol w="350520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Dijkstra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A* Algorithm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Heuristic Function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</a:t>
                      </a:r>
                      <a:r>
                        <a:rPr lang="en-US" dirty="0"/>
                        <a:t>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</a:t>
                      </a:r>
                      <a:r>
                        <a:rPr lang="en-US" dirty="0"/>
                        <a:t>heuristic to estimate distance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Best For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shortest path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Shortest path with goal 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Performance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on large maps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Faster due to informed search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Time Complexity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O((V + E) log V)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O(E) with good heuristics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Goal-Awareness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Explores </a:t>
                      </a:r>
                      <a:r>
                        <a:rPr lang="en-US" dirty="0"/>
                        <a:t>all directions equally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 </a:t>
                      </a:r>
                      <a:r>
                        <a:rPr lang="en-US" dirty="0"/>
                        <a:t>toward 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Use Case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GPS systems, network routing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Game AI, maps with known target </a:t>
                      </a:r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329334" y="6596390"/>
            <a:ext cx="3208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* estimate</a:t>
            </a:r>
            <a:r>
              <a:rPr lang="en-US" sz="1100" dirty="0"/>
              <a:t>, not the </a:t>
            </a:r>
            <a:r>
              <a:rPr lang="en-US" sz="1100" dirty="0" smtClean="0"/>
              <a:t>actual cost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184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Applications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2668" y="1833689"/>
            <a:ext cx="933026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GPS </a:t>
            </a:r>
            <a:r>
              <a:rPr lang="en-US" sz="2200" dirty="0"/>
              <a:t>Navigation </a:t>
            </a:r>
            <a:r>
              <a:rPr lang="en-US" sz="2200" dirty="0" smtClean="0"/>
              <a:t>Systems:</a:t>
            </a:r>
          </a:p>
          <a:p>
            <a:r>
              <a:rPr lang="en-US" dirty="0" smtClean="0"/>
              <a:t>To </a:t>
            </a:r>
            <a:r>
              <a:rPr lang="en-US" dirty="0"/>
              <a:t>find the shortest or fastest route between two geographical </a:t>
            </a:r>
            <a:r>
              <a:rPr lang="en-US" dirty="0" smtClean="0"/>
              <a:t>locations.</a:t>
            </a:r>
          </a:p>
          <a:p>
            <a:endParaRPr lang="en-US" sz="2000" dirty="0" smtClean="0"/>
          </a:p>
          <a:p>
            <a:r>
              <a:rPr lang="en-US" sz="2200" dirty="0"/>
              <a:t>Network Routing </a:t>
            </a:r>
            <a:r>
              <a:rPr lang="en-US" sz="2200" dirty="0" smtClean="0"/>
              <a:t>Protocols</a:t>
            </a:r>
            <a:endParaRPr lang="en-US" sz="2200" dirty="0"/>
          </a:p>
          <a:p>
            <a:r>
              <a:rPr lang="en-US" dirty="0"/>
              <a:t>To find the most efficient route for data packets</a:t>
            </a:r>
            <a:r>
              <a:rPr lang="en-US" dirty="0" smtClean="0"/>
              <a:t>.</a:t>
            </a:r>
          </a:p>
          <a:p>
            <a:endParaRPr lang="en-US" sz="2000" dirty="0" smtClean="0"/>
          </a:p>
          <a:p>
            <a:r>
              <a:rPr lang="en-US" sz="2200" dirty="0"/>
              <a:t>Robot Path </a:t>
            </a:r>
            <a:r>
              <a:rPr lang="en-US" sz="2200" dirty="0" smtClean="0"/>
              <a:t>Planning</a:t>
            </a:r>
          </a:p>
          <a:p>
            <a:r>
              <a:rPr lang="en-US" dirty="0"/>
              <a:t>Robots or autonomous vehicles use it to find the shortest path to reach a target location</a:t>
            </a:r>
            <a:r>
              <a:rPr lang="en-US" dirty="0" smtClean="0"/>
              <a:t>.</a:t>
            </a:r>
          </a:p>
          <a:p>
            <a:endParaRPr lang="en-US" sz="2000" dirty="0"/>
          </a:p>
          <a:p>
            <a:r>
              <a:rPr lang="en-US" sz="2200" dirty="0"/>
              <a:t>Game </a:t>
            </a:r>
            <a:r>
              <a:rPr lang="en-US" sz="2200" dirty="0" smtClean="0"/>
              <a:t>Development</a:t>
            </a:r>
            <a:endParaRPr lang="en-US" sz="2200" dirty="0"/>
          </a:p>
          <a:p>
            <a:r>
              <a:rPr lang="en-US" dirty="0"/>
              <a:t>In-game characters or objects find the shortest or most efficient path to a target</a:t>
            </a:r>
            <a:r>
              <a:rPr lang="en-US" sz="2000" dirty="0"/>
              <a:t>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200" dirty="0"/>
              <a:t>Supply Chain </a:t>
            </a:r>
            <a:r>
              <a:rPr lang="en-US" sz="2200" dirty="0" smtClean="0"/>
              <a:t>Optimization</a:t>
            </a:r>
          </a:p>
          <a:p>
            <a:r>
              <a:rPr lang="en-US" dirty="0"/>
              <a:t>To reduce delivery time and transportation costs.</a:t>
            </a:r>
          </a:p>
        </p:txBody>
      </p:sp>
    </p:spTree>
    <p:extLst>
      <p:ext uri="{BB962C8B-B14F-4D97-AF65-F5344CB8AC3E}">
        <p14:creationId xmlns:p14="http://schemas.microsoft.com/office/powerpoint/2010/main" val="3099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Time &amp; Space Complexity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6502" y="2734794"/>
            <a:ext cx="7238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Time Complexity: O((V + E) log V</a:t>
            </a:r>
            <a:r>
              <a:rPr lang="pt-BR" sz="3600" b="1" dirty="0" smtClean="0"/>
              <a:t>)</a:t>
            </a:r>
          </a:p>
          <a:p>
            <a:pPr algn="ctr"/>
            <a:endParaRPr lang="pt-BR" sz="3600" b="1" dirty="0" smtClean="0"/>
          </a:p>
          <a:p>
            <a:pPr algn="ctr"/>
            <a:endParaRPr lang="pt-BR" sz="3600" b="1" dirty="0"/>
          </a:p>
          <a:p>
            <a:pPr algn="ctr"/>
            <a:r>
              <a:rPr lang="en-US" sz="3600" b="1" dirty="0"/>
              <a:t>Space Complexity: O(V)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06361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Space Complexity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5968" y="1879660"/>
            <a:ext cx="39200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 smtClean="0"/>
              <a:t>Space </a:t>
            </a:r>
            <a:r>
              <a:rPr lang="pt-BR" sz="3000" b="1" dirty="0"/>
              <a:t>Complexity: </a:t>
            </a:r>
            <a:r>
              <a:rPr lang="pt-BR" sz="3000" b="1" dirty="0" smtClean="0"/>
              <a:t>O(V)</a:t>
            </a:r>
            <a:endParaRPr lang="en-US" sz="30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68967" y="3139396"/>
            <a:ext cx="919056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Distance array: </a:t>
            </a:r>
            <a:r>
              <a:rPr lang="en-US" sz="2200" dirty="0"/>
              <a:t>Stores shortest distance to each node → </a:t>
            </a:r>
            <a:r>
              <a:rPr lang="en-US" sz="2200" dirty="0" smtClean="0"/>
              <a:t>O(V)</a:t>
            </a:r>
          </a:p>
          <a:p>
            <a:endParaRPr lang="en-US" sz="2200" b="1" dirty="0"/>
          </a:p>
          <a:p>
            <a:endParaRPr lang="en-US" sz="2200" b="1" dirty="0" smtClean="0"/>
          </a:p>
          <a:p>
            <a:r>
              <a:rPr lang="en-US" sz="2200" b="1" dirty="0" smtClean="0"/>
              <a:t>Visited:</a:t>
            </a:r>
            <a:r>
              <a:rPr lang="en-US" sz="2200" dirty="0" smtClean="0"/>
              <a:t> </a:t>
            </a:r>
            <a:r>
              <a:rPr lang="en-US" sz="2200" dirty="0"/>
              <a:t>Stores visited nodes → O(V</a:t>
            </a:r>
            <a:r>
              <a:rPr lang="en-US" sz="2200" dirty="0" smtClean="0"/>
              <a:t>)</a:t>
            </a:r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b="1" dirty="0"/>
              <a:t>Priority queue:</a:t>
            </a:r>
            <a:r>
              <a:rPr lang="en-US" sz="2200" dirty="0"/>
              <a:t> Holds up to V nodes → O(V)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67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Time </a:t>
            </a:r>
            <a:r>
              <a:rPr lang="en-US" sz="3600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Complexity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3967" y="1947393"/>
            <a:ext cx="5444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/>
              <a:t>Time Complexity: O((V + E) log V)</a:t>
            </a:r>
            <a:endParaRPr lang="en-US" sz="30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68967" y="3139396"/>
            <a:ext cx="9190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V = number of vertices (nodes)</a:t>
            </a:r>
          </a:p>
          <a:p>
            <a:endParaRPr lang="en-US" sz="2200" b="1" dirty="0"/>
          </a:p>
          <a:p>
            <a:r>
              <a:rPr lang="en-US" sz="2200" b="1" dirty="0"/>
              <a:t>E = number of edges (connections)</a:t>
            </a:r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41890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What is Dijkstra’s Algorithm</a:t>
            </a:r>
            <a:r>
              <a:rPr lang="en-US" sz="3600" b="1" dirty="0" smtClean="0"/>
              <a:t>?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9866" y="2369879"/>
            <a:ext cx="54355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Dijkstra’s Algorithm</a:t>
            </a:r>
            <a:r>
              <a:rPr lang="en-US" sz="2200" dirty="0"/>
              <a:t> is a </a:t>
            </a:r>
            <a:r>
              <a:rPr lang="en-US" sz="2200" b="1" dirty="0"/>
              <a:t>greedy algorithm</a:t>
            </a:r>
            <a:r>
              <a:rPr lang="en-US" sz="2200" dirty="0"/>
              <a:t> used to find the </a:t>
            </a:r>
            <a:r>
              <a:rPr lang="en-US" sz="2200" b="1" dirty="0"/>
              <a:t>shortest path</a:t>
            </a:r>
            <a:r>
              <a:rPr lang="en-US" sz="2200" dirty="0"/>
              <a:t> between a </a:t>
            </a:r>
            <a:r>
              <a:rPr lang="en-US" sz="2200" b="1" dirty="0"/>
              <a:t>source node</a:t>
            </a:r>
            <a:r>
              <a:rPr lang="en-US" sz="2200" dirty="0"/>
              <a:t> and all other nodes in a weighted graph (with non-negative weights).</a:t>
            </a:r>
          </a:p>
          <a:p>
            <a:endParaRPr lang="en-US" sz="2200" dirty="0"/>
          </a:p>
          <a:p>
            <a:r>
              <a:rPr lang="en-US" sz="2200" b="1" dirty="0"/>
              <a:t>Example:</a:t>
            </a:r>
            <a:r>
              <a:rPr lang="en-US" sz="2200" dirty="0"/>
              <a:t> Think of </a:t>
            </a:r>
            <a:r>
              <a:rPr lang="en-US" sz="2200" b="1" dirty="0"/>
              <a:t>Google Maps</a:t>
            </a:r>
            <a:r>
              <a:rPr lang="en-US" sz="2200" dirty="0"/>
              <a:t>: You start at your home and want to reach all nearby locations with the least total travel distance. Dijkstra’s algorithm helps find the quickest route to each one.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21" y="2311397"/>
            <a:ext cx="5234013" cy="35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83" y="1491337"/>
            <a:ext cx="8446836" cy="5011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962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Key Concepts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666" y="1840556"/>
            <a:ext cx="65955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Graphs (Nodes and Edges)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 </a:t>
            </a:r>
            <a:r>
              <a:rPr lang="en-US" sz="2400" b="1" dirty="0"/>
              <a:t>graph</a:t>
            </a:r>
            <a:r>
              <a:rPr lang="en-US" sz="2400" dirty="0"/>
              <a:t> is a data structure used to represent relationships between objects. It consists of: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Nodes (Vertices)</a:t>
            </a:r>
            <a:r>
              <a:rPr lang="en-US" sz="2400" dirty="0"/>
              <a:t>: The individual points or entities in the graph.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Edges</a:t>
            </a:r>
            <a:r>
              <a:rPr lang="en-US" sz="2400" dirty="0"/>
              <a:t>: The connections (or relationships) between nodes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r>
              <a:rPr lang="en-US" sz="2400" b="1" dirty="0"/>
              <a:t>Example</a:t>
            </a:r>
            <a:r>
              <a:rPr lang="en-US" sz="2400" dirty="0"/>
              <a:t>: Imagine a </a:t>
            </a:r>
            <a:r>
              <a:rPr lang="en-US" sz="2400" b="1" dirty="0"/>
              <a:t>map</a:t>
            </a:r>
            <a:r>
              <a:rPr lang="en-US" sz="2400" dirty="0"/>
              <a:t> of cities.</a:t>
            </a:r>
          </a:p>
          <a:p>
            <a:r>
              <a:rPr lang="en-US" sz="2400" dirty="0" smtClean="0"/>
              <a:t> Each </a:t>
            </a:r>
            <a:r>
              <a:rPr lang="en-US" sz="2400" b="1" dirty="0"/>
              <a:t>city</a:t>
            </a:r>
            <a:r>
              <a:rPr lang="en-US" sz="2400" dirty="0"/>
              <a:t> is a </a:t>
            </a:r>
            <a:r>
              <a:rPr lang="en-US" sz="2400" b="1" dirty="0"/>
              <a:t>node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 Each </a:t>
            </a:r>
            <a:r>
              <a:rPr lang="en-US" sz="2400" b="1" dirty="0"/>
              <a:t>road</a:t>
            </a:r>
            <a:r>
              <a:rPr lang="en-US" sz="2400" dirty="0"/>
              <a:t> connecting the cities is an </a:t>
            </a:r>
            <a:r>
              <a:rPr lang="en-US" sz="2400" b="1" dirty="0"/>
              <a:t>edge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732" y="2525373"/>
            <a:ext cx="4250267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Key Concepts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2799" y="2525373"/>
            <a:ext cx="58504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Weighted Graph</a:t>
            </a:r>
          </a:p>
          <a:p>
            <a:r>
              <a:rPr lang="en-US" sz="2400" dirty="0"/>
              <a:t>A </a:t>
            </a:r>
            <a:r>
              <a:rPr lang="en-US" sz="2400" b="1" dirty="0"/>
              <a:t>weighted graph</a:t>
            </a:r>
            <a:r>
              <a:rPr lang="en-US" sz="2400" dirty="0"/>
              <a:t> is a graph where each edge has a </a:t>
            </a:r>
            <a:r>
              <a:rPr lang="en-US" sz="2400" b="1" dirty="0"/>
              <a:t>numerical value (weight)</a:t>
            </a:r>
            <a:r>
              <a:rPr lang="en-US" sz="2400" dirty="0"/>
              <a:t> associated with it, representing cost, distance or time.</a:t>
            </a:r>
          </a:p>
          <a:p>
            <a:endParaRPr lang="en-US" sz="2400" dirty="0"/>
          </a:p>
          <a:p>
            <a:r>
              <a:rPr lang="en-US" sz="2400" b="1" dirty="0"/>
              <a:t>Example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In the city map, if the road from City A to City B is 5 km, the edge has a </a:t>
            </a:r>
            <a:r>
              <a:rPr lang="en-US" sz="2400" b="1" dirty="0"/>
              <a:t>weight of 5</a:t>
            </a:r>
            <a:r>
              <a:rPr lang="en-US" sz="24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80" y="2424628"/>
            <a:ext cx="4850674" cy="3248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649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Key Concepts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5500" y="2347573"/>
            <a:ext cx="10541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 Non-Negative Weights</a:t>
            </a:r>
          </a:p>
          <a:p>
            <a:r>
              <a:rPr lang="en-US" sz="2400" dirty="0"/>
              <a:t>In Dijkstra’s Algorithm, all edge weights must be </a:t>
            </a:r>
            <a:r>
              <a:rPr lang="en-US" sz="2400" b="1" dirty="0"/>
              <a:t>zero or positive</a:t>
            </a:r>
            <a:r>
              <a:rPr lang="en-US" sz="2400" dirty="0"/>
              <a:t> (non-negative). This ensures that the total cost/distance doesn't decrease when taking more steps.</a:t>
            </a:r>
          </a:p>
          <a:p>
            <a:endParaRPr lang="en-US" sz="2400" b="1" dirty="0"/>
          </a:p>
          <a:p>
            <a:r>
              <a:rPr lang="en-US" sz="2400" b="1" dirty="0"/>
              <a:t>Why Important?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Dijkstra’s algorithm does not work correctly with </a:t>
            </a:r>
            <a:r>
              <a:rPr lang="en-US" sz="2400" b="1" dirty="0"/>
              <a:t>negative weights.</a:t>
            </a:r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Example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All road distances on a map (e.g., 2 km, 10 km) are non-negative.</a:t>
            </a:r>
          </a:p>
        </p:txBody>
      </p:sp>
    </p:spTree>
    <p:extLst>
      <p:ext uri="{BB962C8B-B14F-4D97-AF65-F5344CB8AC3E}">
        <p14:creationId xmlns:p14="http://schemas.microsoft.com/office/powerpoint/2010/main" val="5187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Key Concepts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4633" y="1610973"/>
            <a:ext cx="1066376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4. Shortest Path</a:t>
            </a:r>
          </a:p>
          <a:p>
            <a:r>
              <a:rPr lang="en-US" sz="2400" dirty="0"/>
              <a:t>The shortest path is the route from a starting node to a destination node that has the </a:t>
            </a:r>
            <a:r>
              <a:rPr lang="en-US" sz="2400" b="1" dirty="0"/>
              <a:t>least total weight</a:t>
            </a:r>
            <a:r>
              <a:rPr lang="en-US" sz="2400" dirty="0"/>
              <a:t> (or cost).</a:t>
            </a:r>
          </a:p>
          <a:p>
            <a:endParaRPr lang="en-US" sz="2400" b="1" dirty="0"/>
          </a:p>
          <a:p>
            <a:r>
              <a:rPr lang="en-US" sz="2400" b="1" dirty="0"/>
              <a:t>Example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is the shortest path from </a:t>
            </a:r>
            <a:r>
              <a:rPr lang="en-US" sz="2400" b="1" dirty="0"/>
              <a:t>A to C</a:t>
            </a:r>
            <a:r>
              <a:rPr lang="en-US" sz="2400" dirty="0"/>
              <a:t>?</a:t>
            </a:r>
          </a:p>
          <a:p>
            <a:r>
              <a:rPr lang="en-US" sz="2400" b="1" dirty="0"/>
              <a:t>Solution:</a:t>
            </a:r>
          </a:p>
          <a:p>
            <a:r>
              <a:rPr lang="en-US" sz="2400" b="1" dirty="0"/>
              <a:t>Path 1:</a:t>
            </a:r>
            <a:r>
              <a:rPr lang="en-US" sz="2400" dirty="0"/>
              <a:t> A → C (Direct) = 5</a:t>
            </a:r>
          </a:p>
          <a:p>
            <a:r>
              <a:rPr lang="en-US" sz="2400" b="1" dirty="0"/>
              <a:t>Path 2:</a:t>
            </a:r>
            <a:r>
              <a:rPr lang="en-US" sz="2400" dirty="0"/>
              <a:t> A → B → C = 2 + 1 = </a:t>
            </a:r>
            <a:r>
              <a:rPr lang="en-US" sz="2400" b="1" dirty="0"/>
              <a:t>3</a:t>
            </a:r>
            <a:endParaRPr lang="en-US" sz="2400" dirty="0"/>
          </a:p>
          <a:p>
            <a:r>
              <a:rPr lang="en-US" sz="2400" dirty="0"/>
              <a:t>So, the </a:t>
            </a:r>
            <a:r>
              <a:rPr lang="en-US" sz="2400" b="1" dirty="0"/>
              <a:t>shortest path</a:t>
            </a:r>
            <a:r>
              <a:rPr lang="en-US" sz="2400" dirty="0"/>
              <a:t> from </a:t>
            </a:r>
            <a:r>
              <a:rPr lang="en-US" sz="2400" b="1" dirty="0"/>
              <a:t>A to C</a:t>
            </a:r>
            <a:r>
              <a:rPr lang="en-US" sz="2400" dirty="0"/>
              <a:t> is:</a:t>
            </a:r>
            <a:br>
              <a:rPr lang="en-US" sz="2400" dirty="0"/>
            </a:br>
            <a:r>
              <a:rPr lang="en-US" sz="2400" b="1" dirty="0"/>
              <a:t>A → B → C</a:t>
            </a:r>
            <a:r>
              <a:rPr lang="en-US" sz="2400" dirty="0"/>
              <a:t> with a total cost of </a:t>
            </a:r>
            <a:r>
              <a:rPr lang="en-US" sz="2400" b="1" dirty="0"/>
              <a:t>3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86" y="2994517"/>
            <a:ext cx="3425182" cy="959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81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-9427"/>
            <a:ext cx="12192000" cy="1041816"/>
          </a:xfrm>
          <a:prstGeom prst="rect">
            <a:avLst/>
          </a:prstGeom>
          <a:solidFill>
            <a:srgbClr val="3F4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Working Principle</a:t>
            </a:r>
            <a:endParaRPr lang="en-US" sz="36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9" y="2738022"/>
            <a:ext cx="97959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algorithm works by assigning a tentative distance value to every node</a:t>
            </a:r>
            <a:r>
              <a:rPr lang="en-US" sz="2400" b="1" dirty="0" smtClean="0"/>
              <a:t>:</a:t>
            </a:r>
          </a:p>
          <a:p>
            <a:endParaRPr lang="en-US" sz="2400" dirty="0"/>
          </a:p>
          <a:p>
            <a:r>
              <a:rPr lang="en-US" sz="2400" dirty="0"/>
              <a:t>Z</a:t>
            </a:r>
            <a:r>
              <a:rPr lang="en-US" sz="2400" dirty="0" smtClean="0"/>
              <a:t>ero </a:t>
            </a:r>
            <a:r>
              <a:rPr lang="en-US" sz="2400" dirty="0"/>
              <a:t>for the initial node and infinity for all others.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It </a:t>
            </a:r>
            <a:r>
              <a:rPr lang="en-US" sz="2400" dirty="0"/>
              <a:t>then visits the unvisited node with the smallest tentative distance, updating neighboring nodes and repeating the process.</a:t>
            </a:r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357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853</Words>
  <Application>Microsoft Office PowerPoint</Application>
  <PresentationFormat>Widescreen</PresentationFormat>
  <Paragraphs>165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Bahnschrift SemiBold</vt:lpstr>
      <vt:lpstr>Calibri</vt:lpstr>
      <vt:lpstr>Calibri Light</vt:lpstr>
      <vt:lpstr>Gabriola</vt:lpstr>
      <vt:lpstr>Ink Free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 Computers</dc:creator>
  <cp:lastModifiedBy>Khushkuro</cp:lastModifiedBy>
  <cp:revision>71</cp:revision>
  <dcterms:created xsi:type="dcterms:W3CDTF">2024-03-03T12:00:23Z</dcterms:created>
  <dcterms:modified xsi:type="dcterms:W3CDTF">2025-04-23T19:08:07Z</dcterms:modified>
</cp:coreProperties>
</file>